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419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9000"/>
    <a:srgbClr val="FFFFFF"/>
    <a:srgbClr val="FFD9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35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25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jpe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32" tIns="45716" rIns="91432" bIns="45716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32" tIns="45716" rIns="91432" bIns="45716" rtlCol="0"/>
          <a:lstStyle>
            <a:lvl1pPr algn="r">
              <a:defRPr sz="1200"/>
            </a:lvl1pPr>
          </a:lstStyle>
          <a:p>
            <a:fld id="{CC02D4E9-CDA7-431C-9342-DF4588452B22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2" tIns="45716" rIns="91432" bIns="45716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32" tIns="45716" rIns="91432" bIns="45716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32" tIns="45716" rIns="91432" bIns="45716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32" tIns="45716" rIns="91432" bIns="45716" rtlCol="0" anchor="b"/>
          <a:lstStyle>
            <a:lvl1pPr algn="r">
              <a:defRPr sz="1200"/>
            </a:lvl1pPr>
          </a:lstStyle>
          <a:p>
            <a:fld id="{769BB342-5C07-48E0-B3FF-33627E10E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9682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0CB0C0-9225-6212-AA52-A7FB1B8412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0526BED-45EA-3598-9971-A63CE7EC047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688913F-CAE7-1BDC-BA0D-991B097C6D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B97420-8DE2-E040-FBDB-C4A7EBBE202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8CE694-CCCC-41A5-A24F-E580FE6E9A8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2982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86E48-4ED0-0E19-AA7A-2BC5F32B61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5D8E76-702E-5D00-EE61-63705905C4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82029-E4D3-3251-8C1F-2CE4C7DA7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7D2F4-4098-4DE0-91A5-98E3464F8735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0B7826-E625-33E2-420B-5734793BC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C18C11-3F6B-F92C-FF13-5F4774428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7F623-8DDB-41DB-9AAF-11863FA1E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2809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C8B45-04A1-CDDD-37D3-2EB14B3E1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071E7D-0AEE-D334-C65A-E2E0D72286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1DA37A-863F-553D-3E6C-CA80383D3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7D2F4-4098-4DE0-91A5-98E3464F8735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86DE7F-B51F-A35B-E53D-D2ACB21D8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88DC98-C886-6DA0-A6EC-9958A7BC75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7F623-8DDB-41DB-9AAF-11863FA1E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8237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6A1A73-561A-E350-AECC-A5C3D16001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2D17E4-64F0-EB3F-B514-AC50362F84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5273DB-511F-5555-93D0-712663AE83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7D2F4-4098-4DE0-91A5-98E3464F8735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8D0AF-4866-B63F-00E0-87E30E4DD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48F7DE-8DAF-68CF-C2BD-3C5FF18C9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7F623-8DDB-41DB-9AAF-11863FA1E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4297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9FB83-181E-A21C-0DE8-A883BD30D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76423B-B2FF-2AA6-04B3-3CC31172AB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174341-3362-38D1-8F6B-68C32EFBE1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7D2F4-4098-4DE0-91A5-98E3464F8735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9A2F75-80C8-A064-49E7-8AF690CC8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D08646-8E45-C7FB-433C-9DC83B8D8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7F623-8DDB-41DB-9AAF-11863FA1E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5852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BD573-A2BA-51CB-F29A-7B25F626F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CFDCEA-9E1B-2E54-C737-9040D56DE6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8212EC-023F-940C-F916-E1B4AAAAA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7D2F4-4098-4DE0-91A5-98E3464F8735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9057E7-EFE2-620B-88A5-DA9EAD6B2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45DC61-1759-3211-39F0-DEBEC1131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7F623-8DDB-41DB-9AAF-11863FA1E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420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A0DCC-6407-2809-1ECE-54E4EAC657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40DC3-EE55-5623-01C2-DB5BCDE41D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615085-8277-F4A0-6C3F-4A0D668316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CA0833-C6D3-9AA3-4C3E-A656E685B1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7D2F4-4098-4DE0-91A5-98E3464F8735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F4D0B7-F43F-61A7-CB0F-7F180A918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0D97D2-4472-E9A7-5820-1434F550CA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7F623-8DDB-41DB-9AAF-11863FA1E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983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4BF0F-1529-CB6C-529B-74500B5D9C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5781EA-0873-3D85-B606-079AF4F596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73F59E-2F19-4CB3-DC0B-CCA1C1E50A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EE8E98-6B06-E5B8-F4D6-4CF1D0E4F2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903315-98A6-130E-9B0E-2F474CEEB3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6F97302-F30B-770C-670D-8A26CE3220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7D2F4-4098-4DE0-91A5-98E3464F8735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6C269C9-B794-DE94-C9E7-0456117E4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D7E07AD-2F06-9427-44D3-E423FFE1BF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7F623-8DDB-41DB-9AAF-11863FA1E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150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07D46-7958-7362-143F-E24AEB71EF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FC8A1A-A75B-1BB4-1ED0-EE277E9CF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7D2F4-4098-4DE0-91A5-98E3464F8735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F21A44-3925-3E9E-4376-99E589133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DE746D-7357-9754-54E1-4A8A8E391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7F623-8DDB-41DB-9AAF-11863FA1E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1119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509DC9A-80A2-8D67-F4B5-CA1C99C8C1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7D2F4-4098-4DE0-91A5-98E3464F8735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6F191D-B30B-AAA4-BCAC-F5084DC5D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A95BFB-6AC9-6D46-F34E-5F7B3DA97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7F623-8DDB-41DB-9AAF-11863FA1E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91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E5195-E9F1-87B6-5682-C27235AA54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6B5634-4A0B-F4F7-FC68-E91C232AEC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CC74C4-A69B-C953-C531-582553FF81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7B1C09-010E-E3EA-5755-27281FE467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7D2F4-4098-4DE0-91A5-98E3464F8735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E872B0-0155-6F0D-B762-F634FB17C6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AE4996-4A29-FECD-8B66-D0E178AA4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7F623-8DDB-41DB-9AAF-11863FA1E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1746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D23C8-C158-FED4-1A03-97E06530F0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99BA411-5591-20DF-919A-13BFEE48E8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C97AEF-3737-4991-7C3C-D886A6EEB5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F4E40D-8581-0966-71D2-0F51D9232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7D2F4-4098-4DE0-91A5-98E3464F8735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893E98-751C-282B-7189-6397A982A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CCD084-8936-7B98-6771-620596ABE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7F623-8DDB-41DB-9AAF-11863FA1E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1026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E2DBC0-94E5-17FE-3BA4-422A4B571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13FB10-6D91-989D-8027-79192AB13E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971871-7ACA-67A7-8F11-241B1151A6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407D2F4-4098-4DE0-91A5-98E3464F8735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C6D768-F3B8-4549-691C-336DB4287A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756361-CC48-B35D-7CEB-1AD3068297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B37F623-8DDB-41DB-9AAF-11863FA1E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1563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image" Target="../media/image1.jpeg"/><Relationship Id="rId7" Type="http://schemas.openxmlformats.org/officeDocument/2006/relationships/image" Target="../media/image4.jpeg"/><Relationship Id="rId12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11" Type="http://schemas.openxmlformats.org/officeDocument/2006/relationships/image" Target="../media/image8.png"/><Relationship Id="rId5" Type="http://schemas.openxmlformats.org/officeDocument/2006/relationships/image" Target="../media/image3.png"/><Relationship Id="rId10" Type="http://schemas.openxmlformats.org/officeDocument/2006/relationships/image" Target="../media/image7.jpeg"/><Relationship Id="rId4" Type="http://schemas.openxmlformats.org/officeDocument/2006/relationships/image" Target="../media/image2.png"/><Relationship Id="rId9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0C60C3-F730-491D-FC1E-15EA27AAE0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80C4AC0D-4EBC-72B3-830F-0C93B34A85FC}"/>
              </a:ext>
            </a:extLst>
          </p:cNvPr>
          <p:cNvGrpSpPr/>
          <p:nvPr/>
        </p:nvGrpSpPr>
        <p:grpSpPr>
          <a:xfrm>
            <a:off x="1340124" y="1084655"/>
            <a:ext cx="8424581" cy="4688689"/>
            <a:chOff x="958766" y="547875"/>
            <a:chExt cx="8424581" cy="4688689"/>
          </a:xfrm>
        </p:grpSpPr>
        <p:sp>
          <p:nvSpPr>
            <p:cNvPr id="16" name="Rounded Rectangle 1271">
              <a:extLst>
                <a:ext uri="{FF2B5EF4-FFF2-40B4-BE49-F238E27FC236}">
                  <a16:creationId xmlns:a16="http://schemas.microsoft.com/office/drawing/2014/main" id="{9B62F5C2-1FDC-8E3E-E9E8-41D55444030B}"/>
                </a:ext>
              </a:extLst>
            </p:cNvPr>
            <p:cNvSpPr/>
            <p:nvPr/>
          </p:nvSpPr>
          <p:spPr>
            <a:xfrm>
              <a:off x="6577522" y="3820942"/>
              <a:ext cx="2805825" cy="1321697"/>
            </a:xfrm>
            <a:prstGeom prst="roundRect">
              <a:avLst/>
            </a:prstGeom>
            <a:noFill/>
            <a:ln w="19050">
              <a:prstDash val="dash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2093510"/>
                        <a:gd name="connsiteY0" fmla="*/ 250039 h 1500201"/>
                        <a:gd name="connsiteX1" fmla="*/ 250039 w 2093510"/>
                        <a:gd name="connsiteY1" fmla="*/ 0 h 1500201"/>
                        <a:gd name="connsiteX2" fmla="*/ 813052 w 2093510"/>
                        <a:gd name="connsiteY2" fmla="*/ 0 h 1500201"/>
                        <a:gd name="connsiteX3" fmla="*/ 1328261 w 2093510"/>
                        <a:gd name="connsiteY3" fmla="*/ 0 h 1500201"/>
                        <a:gd name="connsiteX4" fmla="*/ 1843471 w 2093510"/>
                        <a:gd name="connsiteY4" fmla="*/ 0 h 1500201"/>
                        <a:gd name="connsiteX5" fmla="*/ 2093510 w 2093510"/>
                        <a:gd name="connsiteY5" fmla="*/ 250039 h 1500201"/>
                        <a:gd name="connsiteX6" fmla="*/ 2093510 w 2093510"/>
                        <a:gd name="connsiteY6" fmla="*/ 730098 h 1500201"/>
                        <a:gd name="connsiteX7" fmla="*/ 2093510 w 2093510"/>
                        <a:gd name="connsiteY7" fmla="*/ 1250162 h 1500201"/>
                        <a:gd name="connsiteX8" fmla="*/ 1843471 w 2093510"/>
                        <a:gd name="connsiteY8" fmla="*/ 1500201 h 1500201"/>
                        <a:gd name="connsiteX9" fmla="*/ 1344196 w 2093510"/>
                        <a:gd name="connsiteY9" fmla="*/ 1500201 h 1500201"/>
                        <a:gd name="connsiteX10" fmla="*/ 813052 w 2093510"/>
                        <a:gd name="connsiteY10" fmla="*/ 1500201 h 1500201"/>
                        <a:gd name="connsiteX11" fmla="*/ 250039 w 2093510"/>
                        <a:gd name="connsiteY11" fmla="*/ 1500201 h 1500201"/>
                        <a:gd name="connsiteX12" fmla="*/ 0 w 2093510"/>
                        <a:gd name="connsiteY12" fmla="*/ 1250162 h 1500201"/>
                        <a:gd name="connsiteX13" fmla="*/ 0 w 2093510"/>
                        <a:gd name="connsiteY13" fmla="*/ 750101 h 1500201"/>
                        <a:gd name="connsiteX14" fmla="*/ 0 w 2093510"/>
                        <a:gd name="connsiteY14" fmla="*/ 250039 h 15002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2093510" h="1500201" extrusionOk="0">
                          <a:moveTo>
                            <a:pt x="0" y="250039"/>
                          </a:moveTo>
                          <a:cubicBezTo>
                            <a:pt x="-8407" y="106761"/>
                            <a:pt x="104369" y="2844"/>
                            <a:pt x="250039" y="0"/>
                          </a:cubicBezTo>
                          <a:cubicBezTo>
                            <a:pt x="407412" y="-6115"/>
                            <a:pt x="587790" y="13526"/>
                            <a:pt x="813052" y="0"/>
                          </a:cubicBezTo>
                          <a:cubicBezTo>
                            <a:pt x="1038314" y="-13526"/>
                            <a:pt x="1193971" y="5403"/>
                            <a:pt x="1328261" y="0"/>
                          </a:cubicBezTo>
                          <a:cubicBezTo>
                            <a:pt x="1462551" y="-5403"/>
                            <a:pt x="1610763" y="15806"/>
                            <a:pt x="1843471" y="0"/>
                          </a:cubicBezTo>
                          <a:cubicBezTo>
                            <a:pt x="1978076" y="-11234"/>
                            <a:pt x="2096336" y="101488"/>
                            <a:pt x="2093510" y="250039"/>
                          </a:cubicBezTo>
                          <a:cubicBezTo>
                            <a:pt x="2110471" y="438929"/>
                            <a:pt x="2097861" y="562452"/>
                            <a:pt x="2093510" y="730098"/>
                          </a:cubicBezTo>
                          <a:cubicBezTo>
                            <a:pt x="2089159" y="897744"/>
                            <a:pt x="2108485" y="1135553"/>
                            <a:pt x="2093510" y="1250162"/>
                          </a:cubicBezTo>
                          <a:cubicBezTo>
                            <a:pt x="2082240" y="1406898"/>
                            <a:pt x="1970723" y="1487627"/>
                            <a:pt x="1843471" y="1500201"/>
                          </a:cubicBezTo>
                          <a:cubicBezTo>
                            <a:pt x="1658968" y="1477889"/>
                            <a:pt x="1486294" y="1510397"/>
                            <a:pt x="1344196" y="1500201"/>
                          </a:cubicBezTo>
                          <a:cubicBezTo>
                            <a:pt x="1202099" y="1490005"/>
                            <a:pt x="998105" y="1519947"/>
                            <a:pt x="813052" y="1500201"/>
                          </a:cubicBezTo>
                          <a:cubicBezTo>
                            <a:pt x="627999" y="1480455"/>
                            <a:pt x="429564" y="1478004"/>
                            <a:pt x="250039" y="1500201"/>
                          </a:cubicBezTo>
                          <a:cubicBezTo>
                            <a:pt x="117465" y="1506961"/>
                            <a:pt x="25701" y="1365753"/>
                            <a:pt x="0" y="1250162"/>
                          </a:cubicBezTo>
                          <a:cubicBezTo>
                            <a:pt x="-6512" y="1040604"/>
                            <a:pt x="-202" y="988119"/>
                            <a:pt x="0" y="750101"/>
                          </a:cubicBezTo>
                          <a:cubicBezTo>
                            <a:pt x="202" y="512083"/>
                            <a:pt x="-3124" y="383952"/>
                            <a:pt x="0" y="250039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ounded Rectangle 70">
              <a:extLst>
                <a:ext uri="{FF2B5EF4-FFF2-40B4-BE49-F238E27FC236}">
                  <a16:creationId xmlns:a16="http://schemas.microsoft.com/office/drawing/2014/main" id="{E79DFD95-A769-E490-75B1-4003CD7C0343}"/>
                </a:ext>
              </a:extLst>
            </p:cNvPr>
            <p:cNvSpPr/>
            <p:nvPr/>
          </p:nvSpPr>
          <p:spPr>
            <a:xfrm>
              <a:off x="7090385" y="2681284"/>
              <a:ext cx="1022589" cy="707879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Project</a:t>
              </a:r>
            </a:p>
            <a:p>
              <a:pPr algn="ctr"/>
              <a:r>
                <a:rPr lang="en-US" dirty="0"/>
                <a:t>Points</a:t>
              </a:r>
            </a:p>
          </p:txBody>
        </p:sp>
        <p:sp>
          <p:nvSpPr>
            <p:cNvPr id="18" name="Rounded Rectangle 71">
              <a:extLst>
                <a:ext uri="{FF2B5EF4-FFF2-40B4-BE49-F238E27FC236}">
                  <a16:creationId xmlns:a16="http://schemas.microsoft.com/office/drawing/2014/main" id="{0A5C714B-2983-38C0-4DC8-912DAD0D0695}"/>
                </a:ext>
              </a:extLst>
            </p:cNvPr>
            <p:cNvSpPr/>
            <p:nvPr/>
          </p:nvSpPr>
          <p:spPr>
            <a:xfrm>
              <a:off x="7169331" y="1173463"/>
              <a:ext cx="864698" cy="707879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Solve</a:t>
              </a:r>
            </a:p>
            <a:p>
              <a:pPr algn="ctr"/>
              <a:r>
                <a:rPr lang="en-US" dirty="0"/>
                <a:t>PnP</a:t>
              </a:r>
            </a:p>
          </p:txBody>
        </p:sp>
        <p:pic>
          <p:nvPicPr>
            <p:cNvPr id="19" name="Picture 18" descr="A picture containing indoor&#10;&#10;Description automatically generated">
              <a:extLst>
                <a:ext uri="{FF2B5EF4-FFF2-40B4-BE49-F238E27FC236}">
                  <a16:creationId xmlns:a16="http://schemas.microsoft.com/office/drawing/2014/main" id="{D45A70C9-7C26-0A13-5846-E11858CF1A2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1299" t="26089" r="17503" b="10196"/>
            <a:stretch/>
          </p:blipFill>
          <p:spPr>
            <a:xfrm rot="10800000">
              <a:off x="3263764" y="547875"/>
              <a:ext cx="2221723" cy="1734801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noFill/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</p:spPr>
        </p:pic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4F9D2FE5-20B2-808F-09B5-70BDA7B18D5F}"/>
                </a:ext>
              </a:extLst>
            </p:cNvPr>
            <p:cNvCxnSpPr>
              <a:cxnSpLocks/>
              <a:stCxn id="42" idx="1"/>
            </p:cNvCxnSpPr>
            <p:nvPr/>
          </p:nvCxnSpPr>
          <p:spPr>
            <a:xfrm flipH="1">
              <a:off x="5129561" y="1333478"/>
              <a:ext cx="862307" cy="413546"/>
            </a:xfrm>
            <a:prstGeom prst="straightConnector1">
              <a:avLst/>
            </a:prstGeom>
            <a:ln w="6350" cap="rnd">
              <a:solidFill>
                <a:srgbClr val="FFC000"/>
              </a:solidFill>
              <a:prstDash val="dash"/>
              <a:round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0136D25C-4612-8DC7-DBC4-E7A31878580D}"/>
                </a:ext>
              </a:extLst>
            </p:cNvPr>
            <p:cNvCxnSpPr>
              <a:cxnSpLocks/>
              <a:stCxn id="42" idx="1"/>
            </p:cNvCxnSpPr>
            <p:nvPr/>
          </p:nvCxnSpPr>
          <p:spPr>
            <a:xfrm flipH="1" flipV="1">
              <a:off x="3921512" y="1200615"/>
              <a:ext cx="2070356" cy="132863"/>
            </a:xfrm>
            <a:prstGeom prst="straightConnector1">
              <a:avLst/>
            </a:prstGeom>
            <a:ln w="6350" cap="rnd">
              <a:solidFill>
                <a:srgbClr val="FFC000"/>
              </a:solidFill>
              <a:prstDash val="dash"/>
              <a:round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99D66860-6C76-7346-FFEC-2EDA2FBF2824}"/>
                </a:ext>
              </a:extLst>
            </p:cNvPr>
            <p:cNvCxnSpPr>
              <a:cxnSpLocks/>
              <a:stCxn id="42" idx="1"/>
            </p:cNvCxnSpPr>
            <p:nvPr/>
          </p:nvCxnSpPr>
          <p:spPr>
            <a:xfrm flipH="1">
              <a:off x="5140712" y="1333478"/>
              <a:ext cx="851156" cy="75293"/>
            </a:xfrm>
            <a:prstGeom prst="straightConnector1">
              <a:avLst/>
            </a:prstGeom>
            <a:ln w="6350" cap="rnd">
              <a:solidFill>
                <a:srgbClr val="FFC000"/>
              </a:solidFill>
              <a:prstDash val="dash"/>
              <a:round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F3A5EB2B-46BE-45DE-74F3-724A64CDD6D7}"/>
                </a:ext>
              </a:extLst>
            </p:cNvPr>
            <p:cNvCxnSpPr>
              <a:cxnSpLocks/>
              <a:stCxn id="42" idx="1"/>
            </p:cNvCxnSpPr>
            <p:nvPr/>
          </p:nvCxnSpPr>
          <p:spPr>
            <a:xfrm flipH="1" flipV="1">
              <a:off x="3586976" y="1100254"/>
              <a:ext cx="2404892" cy="233224"/>
            </a:xfrm>
            <a:prstGeom prst="straightConnector1">
              <a:avLst/>
            </a:prstGeom>
            <a:ln w="6350" cap="rnd">
              <a:solidFill>
                <a:srgbClr val="FFC000"/>
              </a:solidFill>
              <a:prstDash val="dash"/>
              <a:round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7F235393-CBF0-EAF4-A7B1-F0F78E7B5A82}"/>
                </a:ext>
              </a:extLst>
            </p:cNvPr>
            <p:cNvCxnSpPr>
              <a:cxnSpLocks/>
              <a:stCxn id="42" idx="1"/>
            </p:cNvCxnSpPr>
            <p:nvPr/>
          </p:nvCxnSpPr>
          <p:spPr>
            <a:xfrm flipH="1">
              <a:off x="3516351" y="1333478"/>
              <a:ext cx="2475517" cy="417263"/>
            </a:xfrm>
            <a:prstGeom prst="straightConnector1">
              <a:avLst/>
            </a:prstGeom>
            <a:ln w="6350" cap="rnd">
              <a:solidFill>
                <a:srgbClr val="FFC000"/>
              </a:solidFill>
              <a:prstDash val="dash"/>
              <a:round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A2FA4AF2-5B89-1445-0EFE-104C369F9BBE}"/>
                </a:ext>
              </a:extLst>
            </p:cNvPr>
            <p:cNvCxnSpPr>
              <a:cxnSpLocks/>
              <a:stCxn id="42" idx="1"/>
            </p:cNvCxnSpPr>
            <p:nvPr/>
          </p:nvCxnSpPr>
          <p:spPr>
            <a:xfrm flipH="1">
              <a:off x="4077629" y="1333478"/>
              <a:ext cx="1914239" cy="153351"/>
            </a:xfrm>
            <a:prstGeom prst="straightConnector1">
              <a:avLst/>
            </a:prstGeom>
            <a:ln w="6350" cap="rnd">
              <a:solidFill>
                <a:srgbClr val="FFC000"/>
              </a:solidFill>
              <a:prstDash val="dash"/>
              <a:round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A477DB10-C1EA-C921-1B4A-7E0158AB8829}"/>
                </a:ext>
              </a:extLst>
            </p:cNvPr>
            <p:cNvCxnSpPr>
              <a:cxnSpLocks/>
              <a:stCxn id="42" idx="1"/>
            </p:cNvCxnSpPr>
            <p:nvPr/>
          </p:nvCxnSpPr>
          <p:spPr>
            <a:xfrm flipH="1">
              <a:off x="4348976" y="1333478"/>
              <a:ext cx="1642892" cy="692327"/>
            </a:xfrm>
            <a:prstGeom prst="straightConnector1">
              <a:avLst/>
            </a:prstGeom>
            <a:ln w="6350" cap="rnd">
              <a:solidFill>
                <a:srgbClr val="FFC000"/>
              </a:solidFill>
              <a:prstDash val="dash"/>
              <a:round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4E2F924C-AECC-3DBC-59D0-1B5281ACBC6F}"/>
                </a:ext>
              </a:extLst>
            </p:cNvPr>
            <p:cNvCxnSpPr>
              <a:cxnSpLocks/>
              <a:stCxn id="42" idx="1"/>
            </p:cNvCxnSpPr>
            <p:nvPr/>
          </p:nvCxnSpPr>
          <p:spPr>
            <a:xfrm flipH="1" flipV="1">
              <a:off x="5025483" y="1029629"/>
              <a:ext cx="966385" cy="303849"/>
            </a:xfrm>
            <a:prstGeom prst="straightConnector1">
              <a:avLst/>
            </a:prstGeom>
            <a:ln w="6350" cap="rnd">
              <a:solidFill>
                <a:srgbClr val="FFC000"/>
              </a:solidFill>
              <a:prstDash val="dash"/>
              <a:round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1B383ABE-9843-419F-766C-23BCFFDF38C3}"/>
                </a:ext>
              </a:extLst>
            </p:cNvPr>
            <p:cNvCxnSpPr>
              <a:cxnSpLocks/>
              <a:endCxn id="42" idx="1"/>
            </p:cNvCxnSpPr>
            <p:nvPr/>
          </p:nvCxnSpPr>
          <p:spPr>
            <a:xfrm>
              <a:off x="5237356" y="1178312"/>
              <a:ext cx="754512" cy="155166"/>
            </a:xfrm>
            <a:prstGeom prst="straightConnector1">
              <a:avLst/>
            </a:prstGeom>
            <a:ln w="6350" cap="rnd">
              <a:solidFill>
                <a:srgbClr val="FFC000"/>
              </a:solidFill>
              <a:prstDash val="dash"/>
              <a:round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ED7BD251-4025-712F-1E19-A6AE1516F445}"/>
                </a:ext>
              </a:extLst>
            </p:cNvPr>
            <p:cNvCxnSpPr>
              <a:cxnSpLocks/>
              <a:stCxn id="42" idx="1"/>
            </p:cNvCxnSpPr>
            <p:nvPr/>
          </p:nvCxnSpPr>
          <p:spPr>
            <a:xfrm flipH="1" flipV="1">
              <a:off x="4906537" y="1263805"/>
              <a:ext cx="1085331" cy="69673"/>
            </a:xfrm>
            <a:prstGeom prst="straightConnector1">
              <a:avLst/>
            </a:prstGeom>
            <a:ln w="6350" cap="rnd">
              <a:solidFill>
                <a:srgbClr val="FFC000"/>
              </a:solidFill>
              <a:prstDash val="dash"/>
              <a:round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63B822EF-DE33-D7F9-652D-03F0E51E53D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073575" y="3773928"/>
              <a:ext cx="472965" cy="220717"/>
            </a:xfrm>
            <a:prstGeom prst="straightConnector1">
              <a:avLst/>
            </a:prstGeom>
            <a:ln w="15875" cap="rnd">
              <a:solidFill>
                <a:srgbClr val="00B0F0"/>
              </a:solidFill>
              <a:prstDash val="solid"/>
              <a:round/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36E465AE-008A-2D48-16B8-94D618CDB685}"/>
                </a:ext>
              </a:extLst>
            </p:cNvPr>
            <p:cNvCxnSpPr>
              <a:cxnSpLocks/>
            </p:cNvCxnSpPr>
            <p:nvPr/>
          </p:nvCxnSpPr>
          <p:spPr>
            <a:xfrm>
              <a:off x="3198182" y="2985652"/>
              <a:ext cx="515006" cy="115614"/>
            </a:xfrm>
            <a:prstGeom prst="straightConnector1">
              <a:avLst/>
            </a:prstGeom>
            <a:ln w="15875" cap="rnd">
              <a:solidFill>
                <a:srgbClr val="FFC000"/>
              </a:solidFill>
              <a:prstDash val="solid"/>
              <a:round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5617E013-E311-70F7-F47C-02C3D50C436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87671" y="3469128"/>
              <a:ext cx="546538" cy="147145"/>
            </a:xfrm>
            <a:prstGeom prst="straightConnector1">
              <a:avLst/>
            </a:prstGeom>
            <a:ln w="15875" cap="rnd">
              <a:solidFill>
                <a:srgbClr val="00B0F0"/>
              </a:solidFill>
              <a:prstDash val="solid"/>
              <a:round/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Rounded Rectangle 1081">
              <a:extLst>
                <a:ext uri="{FF2B5EF4-FFF2-40B4-BE49-F238E27FC236}">
                  <a16:creationId xmlns:a16="http://schemas.microsoft.com/office/drawing/2014/main" id="{5C7657A2-B937-613B-4EC2-06A46BEEB07A}"/>
                </a:ext>
              </a:extLst>
            </p:cNvPr>
            <p:cNvSpPr/>
            <p:nvPr/>
          </p:nvSpPr>
          <p:spPr>
            <a:xfrm>
              <a:off x="2565859" y="2724958"/>
              <a:ext cx="585655" cy="383619"/>
            </a:xfrm>
            <a:prstGeom prst="roundRect">
              <a:avLst>
                <a:gd name="adj" fmla="val 7576"/>
              </a:avLst>
            </a:prstGeom>
            <a:solidFill>
              <a:srgbClr val="FFC000">
                <a:alpha val="20089"/>
              </a:srgbClr>
            </a:solidFill>
            <a:ln w="15875" cap="rnd">
              <a:solidFill>
                <a:srgbClr val="FFC000"/>
              </a:solidFill>
              <a:prstDash val="solid"/>
              <a:round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US" sz="900" dirty="0"/>
                <a:t>marker</a:t>
              </a:r>
            </a:p>
            <a:p>
              <a:pPr algn="ctr"/>
              <a:r>
                <a:rPr lang="en-US" sz="900" dirty="0"/>
                <a:t>balls</a:t>
              </a:r>
            </a:p>
          </p:txBody>
        </p:sp>
        <p:sp>
          <p:nvSpPr>
            <p:cNvPr id="42" name="Rounded Rectangle 1084">
              <a:extLst>
                <a:ext uri="{FF2B5EF4-FFF2-40B4-BE49-F238E27FC236}">
                  <a16:creationId xmlns:a16="http://schemas.microsoft.com/office/drawing/2014/main" id="{64894B93-5575-461E-91BE-3D6695882DFD}"/>
                </a:ext>
              </a:extLst>
            </p:cNvPr>
            <p:cNvSpPr/>
            <p:nvPr/>
          </p:nvSpPr>
          <p:spPr>
            <a:xfrm>
              <a:off x="5991868" y="1125684"/>
              <a:ext cx="585655" cy="415588"/>
            </a:xfrm>
            <a:prstGeom prst="roundRect">
              <a:avLst>
                <a:gd name="adj" fmla="val 7576"/>
              </a:avLst>
            </a:prstGeom>
            <a:solidFill>
              <a:srgbClr val="FFC000">
                <a:alpha val="20089"/>
              </a:srgbClr>
            </a:solidFill>
            <a:ln w="15875" cap="rnd">
              <a:solidFill>
                <a:srgbClr val="FFC000"/>
              </a:solidFill>
              <a:prstDash val="solid"/>
              <a:round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US" sz="1000" dirty="0"/>
                <a:t>2D points</a:t>
              </a:r>
            </a:p>
          </p:txBody>
        </p:sp>
        <p:sp>
          <p:nvSpPr>
            <p:cNvPr id="43" name="Rounded Rectangle 1085">
              <a:extLst>
                <a:ext uri="{FF2B5EF4-FFF2-40B4-BE49-F238E27FC236}">
                  <a16:creationId xmlns:a16="http://schemas.microsoft.com/office/drawing/2014/main" id="{5365B36B-1017-9DDE-1FCD-82409B8A2E2A}"/>
                </a:ext>
              </a:extLst>
            </p:cNvPr>
            <p:cNvSpPr/>
            <p:nvPr/>
          </p:nvSpPr>
          <p:spPr>
            <a:xfrm>
              <a:off x="5991868" y="1639684"/>
              <a:ext cx="585655" cy="415588"/>
            </a:xfrm>
            <a:prstGeom prst="roundRect">
              <a:avLst>
                <a:gd name="adj" fmla="val 7576"/>
              </a:avLst>
            </a:prstGeom>
            <a:solidFill>
              <a:srgbClr val="FFC000">
                <a:alpha val="20089"/>
              </a:srgbClr>
            </a:solidFill>
            <a:ln w="15875" cap="rnd">
              <a:solidFill>
                <a:srgbClr val="FFC000"/>
              </a:solidFill>
              <a:prstDash val="solid"/>
              <a:round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US" sz="1000" dirty="0"/>
                <a:t>3D points</a:t>
              </a:r>
            </a:p>
          </p:txBody>
        </p: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7F305045-1BED-A17E-8447-857F4E65D5C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642538" y="1639684"/>
              <a:ext cx="493388" cy="126054"/>
            </a:xfrm>
            <a:prstGeom prst="straightConnector1">
              <a:avLst/>
            </a:prstGeom>
            <a:ln w="15875" cap="rnd">
              <a:solidFill>
                <a:srgbClr val="FFC000"/>
              </a:solidFill>
              <a:prstDash val="solid"/>
              <a:round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49ACDCA7-A941-6848-DAC5-96A43B31D0DC}"/>
                </a:ext>
              </a:extLst>
            </p:cNvPr>
            <p:cNvCxnSpPr>
              <a:cxnSpLocks/>
            </p:cNvCxnSpPr>
            <p:nvPr/>
          </p:nvCxnSpPr>
          <p:spPr>
            <a:xfrm>
              <a:off x="6632028" y="1345324"/>
              <a:ext cx="509440" cy="48166"/>
            </a:xfrm>
            <a:prstGeom prst="straightConnector1">
              <a:avLst/>
            </a:prstGeom>
            <a:ln w="15875" cap="rnd">
              <a:solidFill>
                <a:srgbClr val="FFC000"/>
              </a:solidFill>
              <a:prstDash val="solid"/>
              <a:round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Rounded Rectangle 1099">
              <a:extLst>
                <a:ext uri="{FF2B5EF4-FFF2-40B4-BE49-F238E27FC236}">
                  <a16:creationId xmlns:a16="http://schemas.microsoft.com/office/drawing/2014/main" id="{A5E5766F-46EF-1C51-6349-F6851AF0CEC3}"/>
                </a:ext>
              </a:extLst>
            </p:cNvPr>
            <p:cNvSpPr/>
            <p:nvPr/>
          </p:nvSpPr>
          <p:spPr>
            <a:xfrm>
              <a:off x="2565859" y="3411559"/>
              <a:ext cx="585655" cy="383619"/>
            </a:xfrm>
            <a:prstGeom prst="roundRect">
              <a:avLst>
                <a:gd name="adj" fmla="val 7576"/>
              </a:avLst>
            </a:prstGeom>
            <a:solidFill>
              <a:srgbClr val="00B0F0">
                <a:alpha val="20364"/>
              </a:srgbClr>
            </a:solidFill>
            <a:ln w="15875" cap="rnd">
              <a:solidFill>
                <a:srgbClr val="00B0F0"/>
              </a:solidFill>
              <a:prstDash val="solid"/>
              <a:round/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US" sz="900" dirty="0"/>
                <a:t>marker</a:t>
              </a:r>
            </a:p>
            <a:p>
              <a:pPr algn="ctr"/>
              <a:r>
                <a:rPr lang="en-US" sz="900" dirty="0"/>
                <a:t>balls</a:t>
              </a:r>
            </a:p>
          </p:txBody>
        </p:sp>
        <p:sp>
          <p:nvSpPr>
            <p:cNvPr id="47" name="Rounded Rectangle 1102">
              <a:extLst>
                <a:ext uri="{FF2B5EF4-FFF2-40B4-BE49-F238E27FC236}">
                  <a16:creationId xmlns:a16="http://schemas.microsoft.com/office/drawing/2014/main" id="{FE4AF471-977C-6C2C-0BDD-99C64626B488}"/>
                </a:ext>
              </a:extLst>
            </p:cNvPr>
            <p:cNvSpPr/>
            <p:nvPr/>
          </p:nvSpPr>
          <p:spPr>
            <a:xfrm>
              <a:off x="6069775" y="2462408"/>
              <a:ext cx="585655" cy="415588"/>
            </a:xfrm>
            <a:prstGeom prst="roundRect">
              <a:avLst>
                <a:gd name="adj" fmla="val 7576"/>
              </a:avLst>
            </a:prstGeom>
            <a:solidFill>
              <a:srgbClr val="00B0F0">
                <a:alpha val="20364"/>
              </a:srgbClr>
            </a:solidFill>
            <a:ln w="15875" cap="rnd">
              <a:solidFill>
                <a:srgbClr val="00B0F0"/>
              </a:solidFill>
              <a:prstDash val="solid"/>
              <a:round/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US" sz="1000" dirty="0"/>
                <a:t>3D points</a:t>
              </a:r>
            </a:p>
          </p:txBody>
        </p: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90C3703B-ED2C-0060-CE95-1919AFDA79A3}"/>
                </a:ext>
              </a:extLst>
            </p:cNvPr>
            <p:cNvCxnSpPr>
              <a:cxnSpLocks/>
            </p:cNvCxnSpPr>
            <p:nvPr/>
          </p:nvCxnSpPr>
          <p:spPr>
            <a:xfrm>
              <a:off x="6692581" y="2709256"/>
              <a:ext cx="354676" cy="116378"/>
            </a:xfrm>
            <a:prstGeom prst="straightConnector1">
              <a:avLst/>
            </a:prstGeom>
            <a:ln w="15875" cap="rnd">
              <a:solidFill>
                <a:srgbClr val="00B0F0"/>
              </a:solidFill>
              <a:prstDash val="solid"/>
              <a:round/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Rounded Rectangle 1114">
              <a:extLst>
                <a:ext uri="{FF2B5EF4-FFF2-40B4-BE49-F238E27FC236}">
                  <a16:creationId xmlns:a16="http://schemas.microsoft.com/office/drawing/2014/main" id="{D84A5B82-1CBC-283E-45E5-6A0F229B0C82}"/>
                </a:ext>
              </a:extLst>
            </p:cNvPr>
            <p:cNvSpPr/>
            <p:nvPr/>
          </p:nvSpPr>
          <p:spPr>
            <a:xfrm>
              <a:off x="7135926" y="2128536"/>
              <a:ext cx="420473" cy="239762"/>
            </a:xfrm>
            <a:prstGeom prst="roundRect">
              <a:avLst>
                <a:gd name="adj" fmla="val 7576"/>
              </a:avLst>
            </a:prstGeom>
            <a:solidFill>
              <a:srgbClr val="FFC000">
                <a:alpha val="20089"/>
              </a:srgbClr>
            </a:solidFill>
            <a:ln w="15875" cap="rnd">
              <a:solidFill>
                <a:srgbClr val="FFC000"/>
              </a:solidFill>
              <a:prstDash val="solid"/>
              <a:round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US" sz="900" dirty="0" err="1"/>
                <a:t>rvec</a:t>
              </a:r>
              <a:endParaRPr lang="en-US" sz="900" dirty="0"/>
            </a:p>
          </p:txBody>
        </p:sp>
        <p:sp>
          <p:nvSpPr>
            <p:cNvPr id="50" name="Rounded Rectangle 1115">
              <a:extLst>
                <a:ext uri="{FF2B5EF4-FFF2-40B4-BE49-F238E27FC236}">
                  <a16:creationId xmlns:a16="http://schemas.microsoft.com/office/drawing/2014/main" id="{BC00E656-A1DF-BD35-6696-2D7BD9CEEA26}"/>
                </a:ext>
              </a:extLst>
            </p:cNvPr>
            <p:cNvSpPr/>
            <p:nvPr/>
          </p:nvSpPr>
          <p:spPr>
            <a:xfrm>
              <a:off x="7662217" y="2094620"/>
              <a:ext cx="420473" cy="239762"/>
            </a:xfrm>
            <a:prstGeom prst="roundRect">
              <a:avLst>
                <a:gd name="adj" fmla="val 7576"/>
              </a:avLst>
            </a:prstGeom>
            <a:solidFill>
              <a:srgbClr val="FFC000">
                <a:alpha val="20089"/>
              </a:srgbClr>
            </a:solidFill>
            <a:ln w="15875" cap="rnd">
              <a:solidFill>
                <a:srgbClr val="FFC000"/>
              </a:solidFill>
              <a:prstDash val="solid"/>
              <a:round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US" sz="900" dirty="0" err="1"/>
                <a:t>tvec</a:t>
              </a:r>
              <a:endParaRPr lang="en-US" sz="900" dirty="0"/>
            </a:p>
          </p:txBody>
        </p: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29A7DBCF-55B9-15F8-06AA-1387DD12995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352057" y="1916776"/>
              <a:ext cx="60960" cy="177338"/>
            </a:xfrm>
            <a:prstGeom prst="straightConnector1">
              <a:avLst/>
            </a:prstGeom>
            <a:ln w="15875" cap="rnd">
              <a:solidFill>
                <a:srgbClr val="FFC000"/>
              </a:solidFill>
              <a:prstDash val="solid"/>
              <a:round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8C786FC3-0AF7-44C2-B27B-CF4FE4E25E2E}"/>
                </a:ext>
              </a:extLst>
            </p:cNvPr>
            <p:cNvCxnSpPr>
              <a:cxnSpLocks/>
            </p:cNvCxnSpPr>
            <p:nvPr/>
          </p:nvCxnSpPr>
          <p:spPr>
            <a:xfrm>
              <a:off x="7825711" y="1903629"/>
              <a:ext cx="30651" cy="157234"/>
            </a:xfrm>
            <a:prstGeom prst="straightConnector1">
              <a:avLst/>
            </a:prstGeom>
            <a:ln w="15875" cap="rnd">
              <a:solidFill>
                <a:srgbClr val="FFC000"/>
              </a:solidFill>
              <a:prstDash val="solid"/>
              <a:round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D58E9C83-0749-DC93-4CD8-488BD507F309}"/>
                </a:ext>
              </a:extLst>
            </p:cNvPr>
            <p:cNvCxnSpPr>
              <a:cxnSpLocks/>
            </p:cNvCxnSpPr>
            <p:nvPr/>
          </p:nvCxnSpPr>
          <p:spPr>
            <a:xfrm>
              <a:off x="7368329" y="2417487"/>
              <a:ext cx="66855" cy="225267"/>
            </a:xfrm>
            <a:prstGeom prst="straightConnector1">
              <a:avLst/>
            </a:prstGeom>
            <a:ln w="15875" cap="rnd">
              <a:solidFill>
                <a:srgbClr val="FFC000"/>
              </a:solidFill>
              <a:prstDash val="solid"/>
              <a:round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0CEA96CA-55DD-292C-E32C-16191E00B0E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745526" y="2398914"/>
              <a:ext cx="121920" cy="249382"/>
            </a:xfrm>
            <a:prstGeom prst="straightConnector1">
              <a:avLst/>
            </a:prstGeom>
            <a:ln w="15875" cap="rnd">
              <a:solidFill>
                <a:srgbClr val="FFC000"/>
              </a:solidFill>
              <a:prstDash val="solid"/>
              <a:round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1ACCF07E-901B-3B84-6560-040E3B2E1E65}"/>
                </a:ext>
              </a:extLst>
            </p:cNvPr>
            <p:cNvGrpSpPr/>
            <p:nvPr/>
          </p:nvGrpSpPr>
          <p:grpSpPr>
            <a:xfrm>
              <a:off x="3250248" y="3973627"/>
              <a:ext cx="2235338" cy="1262937"/>
              <a:chOff x="3607642" y="4804860"/>
              <a:chExt cx="2235338" cy="1262937"/>
            </a:xfrm>
          </p:grpSpPr>
          <p:sp>
            <p:nvSpPr>
              <p:cNvPr id="80" name="Rounded Rectangle 1136">
                <a:extLst>
                  <a:ext uri="{FF2B5EF4-FFF2-40B4-BE49-F238E27FC236}">
                    <a16:creationId xmlns:a16="http://schemas.microsoft.com/office/drawing/2014/main" id="{EC57C891-5D24-180B-7E81-83806F652E1C}"/>
                  </a:ext>
                </a:extLst>
              </p:cNvPr>
              <p:cNvSpPr/>
              <p:nvPr/>
            </p:nvSpPr>
            <p:spPr>
              <a:xfrm>
                <a:off x="3607642" y="4804860"/>
                <a:ext cx="2235338" cy="1262937"/>
              </a:xfrm>
              <a:prstGeom prst="round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MCS</a:t>
                </a:r>
              </a:p>
            </p:txBody>
          </p:sp>
          <p:pic>
            <p:nvPicPr>
              <p:cNvPr id="81" name="Picture 80" descr="A picture containing mountain, outdoor, sky, plane&#10;&#10;Description automatically generated">
                <a:extLst>
                  <a:ext uri="{FF2B5EF4-FFF2-40B4-BE49-F238E27FC236}">
                    <a16:creationId xmlns:a16="http://schemas.microsoft.com/office/drawing/2014/main" id="{350E7073-651B-515F-90F1-73460BB8CFF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629128" y="4827537"/>
                <a:ext cx="2189021" cy="1208561"/>
              </a:xfrm>
              <a:prstGeom prst="rect">
                <a:avLst/>
              </a:prstGeom>
              <a:ln>
                <a:noFill/>
              </a:ln>
              <a:effectLst>
                <a:softEdge rad="112500"/>
              </a:effectLst>
            </p:spPr>
          </p:pic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45315CCF-82FC-E0DE-45C4-E25D3CE70357}"/>
                  </a:ext>
                </a:extLst>
              </p:cNvPr>
              <p:cNvSpPr txBox="1"/>
              <p:nvPr/>
            </p:nvSpPr>
            <p:spPr>
              <a:xfrm>
                <a:off x="4075520" y="5541608"/>
                <a:ext cx="131856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bg1"/>
                    </a:solidFill>
                  </a:rPr>
                  <a:t>Digital Twin</a:t>
                </a:r>
              </a:p>
            </p:txBody>
          </p:sp>
        </p:grpSp>
        <p:sp>
          <p:nvSpPr>
            <p:cNvPr id="56" name="Rounded Rectangle 1139">
              <a:extLst>
                <a:ext uri="{FF2B5EF4-FFF2-40B4-BE49-F238E27FC236}">
                  <a16:creationId xmlns:a16="http://schemas.microsoft.com/office/drawing/2014/main" id="{2825ABF4-9073-F5F5-1137-DD677B6E83DA}"/>
                </a:ext>
              </a:extLst>
            </p:cNvPr>
            <p:cNvSpPr/>
            <p:nvPr/>
          </p:nvSpPr>
          <p:spPr>
            <a:xfrm>
              <a:off x="6032327" y="3280944"/>
              <a:ext cx="585655" cy="415588"/>
            </a:xfrm>
            <a:prstGeom prst="roundRect">
              <a:avLst>
                <a:gd name="adj" fmla="val 7576"/>
              </a:avLst>
            </a:prstGeom>
            <a:solidFill>
              <a:srgbClr val="FF0000">
                <a:alpha val="19523"/>
              </a:srgbClr>
            </a:solidFill>
            <a:ln w="15875" cap="rnd">
              <a:solidFill>
                <a:srgbClr val="FF0000"/>
              </a:solidFill>
              <a:prstDash val="solid"/>
              <a:round/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US" sz="1000" dirty="0"/>
                <a:t>3D points</a:t>
              </a:r>
            </a:p>
          </p:txBody>
        </p: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BD964FE4-6DAA-EE5E-344F-366B5EC3B53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48208" y="3731172"/>
              <a:ext cx="532178" cy="549317"/>
            </a:xfrm>
            <a:prstGeom prst="straightConnector1">
              <a:avLst/>
            </a:prstGeom>
            <a:ln w="15875" cap="rnd">
              <a:solidFill>
                <a:srgbClr val="FF0000"/>
              </a:solidFill>
              <a:prstDash val="solid"/>
              <a:round/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EE7782D8-3472-F52B-3F59-2F00E78ED4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653046" y="3293585"/>
              <a:ext cx="394211" cy="111768"/>
            </a:xfrm>
            <a:prstGeom prst="straightConnector1">
              <a:avLst/>
            </a:prstGeom>
            <a:ln w="15875" cap="rnd">
              <a:solidFill>
                <a:srgbClr val="FF0000"/>
              </a:solidFill>
              <a:prstDash val="solid"/>
              <a:round/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8A016C8B-5622-6D0A-AE35-A50FD13D916B}"/>
                </a:ext>
              </a:extLst>
            </p:cNvPr>
            <p:cNvSpPr txBox="1"/>
            <p:nvPr/>
          </p:nvSpPr>
          <p:spPr>
            <a:xfrm>
              <a:off x="996549" y="1667448"/>
              <a:ext cx="10770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image capture</a:t>
              </a:r>
            </a:p>
          </p:txBody>
        </p: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F978AD6F-FAE6-259B-9AAC-920A54E614B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00934" y="554975"/>
              <a:ext cx="1058619" cy="858262"/>
            </a:xfrm>
            <a:prstGeom prst="straightConnector1">
              <a:avLst/>
            </a:prstGeom>
            <a:ln w="15875" cap="rnd">
              <a:solidFill>
                <a:schemeClr val="bg1">
                  <a:lumMod val="65000"/>
                  <a:alpha val="60096"/>
                </a:schemeClr>
              </a:solidFill>
              <a:prstDash val="solid"/>
              <a:round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13D5BE50-2586-1C61-5118-BB8570054326}"/>
                </a:ext>
              </a:extLst>
            </p:cNvPr>
            <p:cNvCxnSpPr>
              <a:cxnSpLocks/>
            </p:cNvCxnSpPr>
            <p:nvPr/>
          </p:nvCxnSpPr>
          <p:spPr>
            <a:xfrm>
              <a:off x="2200934" y="1413237"/>
              <a:ext cx="1074521" cy="867171"/>
            </a:xfrm>
            <a:prstGeom prst="straightConnector1">
              <a:avLst/>
            </a:prstGeom>
            <a:ln w="15875" cap="rnd">
              <a:solidFill>
                <a:schemeClr val="bg1">
                  <a:lumMod val="65000"/>
                  <a:alpha val="60096"/>
                </a:schemeClr>
              </a:solidFill>
              <a:prstDash val="solid"/>
              <a:round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DE9E36D6-E1A7-9EB2-6ECD-6AF872781D11}"/>
                </a:ext>
              </a:extLst>
            </p:cNvPr>
            <p:cNvGrpSpPr/>
            <p:nvPr/>
          </p:nvGrpSpPr>
          <p:grpSpPr>
            <a:xfrm>
              <a:off x="958766" y="1027634"/>
              <a:ext cx="1423830" cy="766664"/>
              <a:chOff x="219380" y="5817865"/>
              <a:chExt cx="1394181" cy="669218"/>
            </a:xfrm>
          </p:grpSpPr>
          <p:pic>
            <p:nvPicPr>
              <p:cNvPr id="78" name="Picture 77" descr="Shape&#10;&#10;Description automatically generated">
                <a:extLst>
                  <a:ext uri="{FF2B5EF4-FFF2-40B4-BE49-F238E27FC236}">
                    <a16:creationId xmlns:a16="http://schemas.microsoft.com/office/drawing/2014/main" id="{E05E35EB-122E-30D9-E686-8C645B3E27F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alphaModFix/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saturation sat="89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219380" y="5817865"/>
                <a:ext cx="1394181" cy="669218"/>
              </a:xfrm>
              <a:prstGeom prst="rect">
                <a:avLst/>
              </a:prstGeom>
            </p:spPr>
          </p:pic>
          <p:sp>
            <p:nvSpPr>
              <p:cNvPr id="79" name="Rounded Rectangle 1207">
                <a:extLst>
                  <a:ext uri="{FF2B5EF4-FFF2-40B4-BE49-F238E27FC236}">
                    <a16:creationId xmlns:a16="http://schemas.microsoft.com/office/drawing/2014/main" id="{965A8DAD-D080-552D-C09F-818806838CF1}"/>
                  </a:ext>
                </a:extLst>
              </p:cNvPr>
              <p:cNvSpPr/>
              <p:nvPr/>
            </p:nvSpPr>
            <p:spPr>
              <a:xfrm>
                <a:off x="286597" y="5871512"/>
                <a:ext cx="970084" cy="492806"/>
              </a:xfrm>
              <a:prstGeom prst="round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/>
                  <a:t>Camera</a:t>
                </a:r>
              </a:p>
            </p:txBody>
          </p:sp>
        </p:grp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445E1E52-91B3-0D85-E21E-10EB6D72E5CF}"/>
                </a:ext>
              </a:extLst>
            </p:cNvPr>
            <p:cNvCxnSpPr>
              <a:cxnSpLocks/>
            </p:cNvCxnSpPr>
            <p:nvPr/>
          </p:nvCxnSpPr>
          <p:spPr>
            <a:xfrm>
              <a:off x="2126126" y="2701873"/>
              <a:ext cx="388883" cy="136634"/>
            </a:xfrm>
            <a:prstGeom prst="straightConnector1">
              <a:avLst/>
            </a:prstGeom>
            <a:ln w="15875" cap="rnd">
              <a:solidFill>
                <a:srgbClr val="FFC000"/>
              </a:solidFill>
              <a:prstDash val="solid"/>
              <a:round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Rounded Rectangle 1231">
              <a:extLst>
                <a:ext uri="{FF2B5EF4-FFF2-40B4-BE49-F238E27FC236}">
                  <a16:creationId xmlns:a16="http://schemas.microsoft.com/office/drawing/2014/main" id="{43EF79C7-0D38-ADB3-2739-CFF902B11EF6}"/>
                </a:ext>
              </a:extLst>
            </p:cNvPr>
            <p:cNvSpPr/>
            <p:nvPr/>
          </p:nvSpPr>
          <p:spPr>
            <a:xfrm>
              <a:off x="1222582" y="3820886"/>
              <a:ext cx="810816" cy="415588"/>
            </a:xfrm>
            <a:prstGeom prst="roundRect">
              <a:avLst>
                <a:gd name="adj" fmla="val 7576"/>
              </a:avLst>
            </a:prstGeom>
            <a:solidFill>
              <a:srgbClr val="00B0F0">
                <a:alpha val="20173"/>
              </a:srgbClr>
            </a:solidFill>
            <a:ln w="15875" cap="rnd">
              <a:solidFill>
                <a:srgbClr val="00B0F0"/>
              </a:solidFill>
              <a:prstDash val="solid"/>
              <a:round/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US" sz="1000" b="1" dirty="0"/>
                <a:t>Learjet nose cone</a:t>
              </a:r>
            </a:p>
          </p:txBody>
        </p:sp>
        <p:sp>
          <p:nvSpPr>
            <p:cNvPr id="65" name="Rounded Rectangle 1232">
              <a:extLst>
                <a:ext uri="{FF2B5EF4-FFF2-40B4-BE49-F238E27FC236}">
                  <a16:creationId xmlns:a16="http://schemas.microsoft.com/office/drawing/2014/main" id="{E87977C4-2A8B-45E0-627C-AD58C27AF3AF}"/>
                </a:ext>
              </a:extLst>
            </p:cNvPr>
            <p:cNvSpPr/>
            <p:nvPr/>
          </p:nvSpPr>
          <p:spPr>
            <a:xfrm>
              <a:off x="1190939" y="2435604"/>
              <a:ext cx="882278" cy="415588"/>
            </a:xfrm>
            <a:prstGeom prst="roundRect">
              <a:avLst>
                <a:gd name="adj" fmla="val 7576"/>
              </a:avLst>
            </a:prstGeom>
            <a:solidFill>
              <a:srgbClr val="FFC000">
                <a:alpha val="19696"/>
              </a:srgbClr>
            </a:solidFill>
            <a:ln w="15875" cap="rnd">
              <a:solidFill>
                <a:srgbClr val="FFC000"/>
              </a:solidFill>
              <a:prstDash val="solid"/>
              <a:round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US" sz="1000" b="1" dirty="0"/>
                <a:t>Fiducial targets</a:t>
              </a:r>
            </a:p>
          </p:txBody>
        </p:sp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4E99037D-04C9-A14C-846B-83723CA4D13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119255" y="2764221"/>
              <a:ext cx="892662" cy="436179"/>
            </a:xfrm>
            <a:prstGeom prst="straightConnector1">
              <a:avLst/>
            </a:prstGeom>
            <a:ln w="15875" cap="rnd">
              <a:solidFill>
                <a:srgbClr val="00B0F0"/>
              </a:solidFill>
              <a:prstDash val="solid"/>
              <a:round/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4113FB78-7DB9-F4C5-B513-2D40E7BF929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76497" y="2007476"/>
              <a:ext cx="840827" cy="956441"/>
            </a:xfrm>
            <a:prstGeom prst="straightConnector1">
              <a:avLst/>
            </a:prstGeom>
            <a:ln w="15875" cap="rnd">
              <a:solidFill>
                <a:srgbClr val="FFC000"/>
              </a:solidFill>
              <a:prstDash val="solid"/>
              <a:round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Rounded Rectangle 1260">
              <a:extLst>
                <a:ext uri="{FF2B5EF4-FFF2-40B4-BE49-F238E27FC236}">
                  <a16:creationId xmlns:a16="http://schemas.microsoft.com/office/drawing/2014/main" id="{1EF116DB-532A-EC19-D116-AB1867980F1A}"/>
                </a:ext>
              </a:extLst>
            </p:cNvPr>
            <p:cNvSpPr/>
            <p:nvPr/>
          </p:nvSpPr>
          <p:spPr>
            <a:xfrm>
              <a:off x="6984494" y="4100695"/>
              <a:ext cx="585655" cy="415588"/>
            </a:xfrm>
            <a:prstGeom prst="roundRect">
              <a:avLst>
                <a:gd name="adj" fmla="val 7576"/>
              </a:avLst>
            </a:prstGeom>
            <a:solidFill>
              <a:srgbClr val="FF0000">
                <a:alpha val="19523"/>
              </a:srgbClr>
            </a:solidFill>
            <a:ln w="15875" cap="rnd">
              <a:solidFill>
                <a:srgbClr val="FF0000"/>
              </a:solidFill>
              <a:prstDash val="solid"/>
              <a:round/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US" sz="1000" dirty="0"/>
                <a:t>2D points</a:t>
              </a:r>
            </a:p>
          </p:txBody>
        </p:sp>
        <p:cxnSp>
          <p:nvCxnSpPr>
            <p:cNvPr id="69" name="Straight Arrow Connector 68">
              <a:extLst>
                <a:ext uri="{FF2B5EF4-FFF2-40B4-BE49-F238E27FC236}">
                  <a16:creationId xmlns:a16="http://schemas.microsoft.com/office/drawing/2014/main" id="{9A431682-805F-4E8F-9475-EE98984DBCA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308851" y="3447310"/>
              <a:ext cx="92905" cy="557133"/>
            </a:xfrm>
            <a:prstGeom prst="straightConnector1">
              <a:avLst/>
            </a:prstGeom>
            <a:ln w="15875" cap="rnd">
              <a:solidFill>
                <a:srgbClr val="FF0000"/>
              </a:solidFill>
              <a:prstDash val="solid"/>
              <a:round/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Rounded Rectangle 1265">
              <a:extLst>
                <a:ext uri="{FF2B5EF4-FFF2-40B4-BE49-F238E27FC236}">
                  <a16:creationId xmlns:a16="http://schemas.microsoft.com/office/drawing/2014/main" id="{5B7022E3-95C3-C221-637F-BC35FFC9CE2A}"/>
                </a:ext>
              </a:extLst>
            </p:cNvPr>
            <p:cNvSpPr/>
            <p:nvPr/>
          </p:nvSpPr>
          <p:spPr>
            <a:xfrm>
              <a:off x="7691690" y="4100695"/>
              <a:ext cx="585655" cy="415588"/>
            </a:xfrm>
            <a:prstGeom prst="roundRect">
              <a:avLst>
                <a:gd name="adj" fmla="val 7576"/>
              </a:avLst>
            </a:prstGeom>
            <a:solidFill>
              <a:srgbClr val="00B0F0">
                <a:alpha val="20364"/>
              </a:srgbClr>
            </a:solidFill>
            <a:ln w="15875" cap="rnd">
              <a:solidFill>
                <a:srgbClr val="00B0F0"/>
              </a:solidFill>
              <a:prstDash val="solid"/>
              <a:round/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US" sz="1000" dirty="0"/>
                <a:t>2D points</a:t>
              </a:r>
            </a:p>
          </p:txBody>
        </p:sp>
        <p:cxnSp>
          <p:nvCxnSpPr>
            <p:cNvPr id="71" name="Straight Arrow Connector 70">
              <a:extLst>
                <a:ext uri="{FF2B5EF4-FFF2-40B4-BE49-F238E27FC236}">
                  <a16:creationId xmlns:a16="http://schemas.microsoft.com/office/drawing/2014/main" id="{44B3AF9F-D14D-1004-96F0-AC34CCF3A14E}"/>
                </a:ext>
              </a:extLst>
            </p:cNvPr>
            <p:cNvCxnSpPr>
              <a:cxnSpLocks/>
            </p:cNvCxnSpPr>
            <p:nvPr/>
          </p:nvCxnSpPr>
          <p:spPr>
            <a:xfrm>
              <a:off x="7658715" y="3447310"/>
              <a:ext cx="277643" cy="557133"/>
            </a:xfrm>
            <a:prstGeom prst="straightConnector1">
              <a:avLst/>
            </a:prstGeom>
            <a:ln w="15875" cap="rnd">
              <a:solidFill>
                <a:srgbClr val="00B0F0"/>
              </a:solidFill>
              <a:prstDash val="solid"/>
              <a:round/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C5BF8E86-CA8A-71B5-02CA-560AFE0A8993}"/>
                </a:ext>
              </a:extLst>
            </p:cNvPr>
            <p:cNvSpPr txBox="1"/>
            <p:nvPr/>
          </p:nvSpPr>
          <p:spPr>
            <a:xfrm>
              <a:off x="7209156" y="4577350"/>
              <a:ext cx="164974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/>
                <a:t>Reprojections back into</a:t>
              </a:r>
            </a:p>
            <a:p>
              <a:pPr algn="ctr"/>
              <a:r>
                <a:rPr lang="en-US" sz="1200" dirty="0"/>
                <a:t>original image</a:t>
              </a:r>
            </a:p>
          </p:txBody>
        </p:sp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E0C61C17-A494-B98C-F30D-E65BB520408F}"/>
                </a:ext>
              </a:extLst>
            </p:cNvPr>
            <p:cNvGrpSpPr/>
            <p:nvPr/>
          </p:nvGrpSpPr>
          <p:grpSpPr>
            <a:xfrm>
              <a:off x="3757679" y="2980487"/>
              <a:ext cx="1291080" cy="815778"/>
              <a:chOff x="3792314" y="2980487"/>
              <a:chExt cx="1291080" cy="815778"/>
            </a:xfrm>
          </p:grpSpPr>
          <p:sp>
            <p:nvSpPr>
              <p:cNvPr id="76" name="Rounded Rectangle 67">
                <a:extLst>
                  <a:ext uri="{FF2B5EF4-FFF2-40B4-BE49-F238E27FC236}">
                    <a16:creationId xmlns:a16="http://schemas.microsoft.com/office/drawing/2014/main" id="{A95011BA-58A7-7CBC-1A60-ACBDFDA86B86}"/>
                  </a:ext>
                </a:extLst>
              </p:cNvPr>
              <p:cNvSpPr/>
              <p:nvPr/>
            </p:nvSpPr>
            <p:spPr>
              <a:xfrm>
                <a:off x="3792314" y="2980487"/>
                <a:ext cx="1291080" cy="541762"/>
              </a:xfrm>
              <a:prstGeom prst="roundRect">
                <a:avLst/>
              </a:prstGeom>
              <a:solidFill>
                <a:schemeClr val="tx2">
                  <a:lumMod val="75000"/>
                  <a:lumOff val="25000"/>
                  <a:alpha val="42000"/>
                </a:schemeClr>
              </a:solidFill>
              <a:ln>
                <a:solidFill>
                  <a:schemeClr val="tx2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A8551D51-6303-26B0-2FD8-A1C511E8E7A7}"/>
                  </a:ext>
                </a:extLst>
              </p:cNvPr>
              <p:cNvSpPr txBox="1"/>
              <p:nvPr/>
            </p:nvSpPr>
            <p:spPr>
              <a:xfrm>
                <a:off x="3862631" y="3519266"/>
                <a:ext cx="1150443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/>
                  <a:t>motion capture</a:t>
                </a:r>
              </a:p>
            </p:txBody>
          </p:sp>
        </p:grp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F262CAAE-9E89-9453-505F-C2317F29308F}"/>
              </a:ext>
            </a:extLst>
          </p:cNvPr>
          <p:cNvSpPr txBox="1"/>
          <p:nvPr/>
        </p:nvSpPr>
        <p:spPr>
          <a:xfrm>
            <a:off x="8929287" y="2603719"/>
            <a:ext cx="1569660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Camera </a:t>
            </a:r>
            <a:r>
              <a:rPr lang="en-US" sz="1200" dirty="0" err="1"/>
              <a:t>Instrinsics</a:t>
            </a:r>
            <a:endParaRPr lang="en-US" sz="1200" dirty="0"/>
          </a:p>
          <a:p>
            <a:pPr algn="ctr"/>
            <a:r>
              <a:rPr lang="en-US" sz="900" dirty="0"/>
              <a:t>(from chessboard calibration)</a:t>
            </a:r>
          </a:p>
        </p:txBody>
      </p:sp>
      <p:pic>
        <p:nvPicPr>
          <p:cNvPr id="12" name="Picture 11" descr="A black and white checkered wall&#10;&#10;Description automatically generated with low confidence">
            <a:extLst>
              <a:ext uri="{FF2B5EF4-FFF2-40B4-BE49-F238E27FC236}">
                <a16:creationId xmlns:a16="http://schemas.microsoft.com/office/drawing/2014/main" id="{EF2A915B-524F-F942-8A96-2A42295300A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83263" y="2016040"/>
            <a:ext cx="475525" cy="356644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3" name="Picture 12" descr="A black and white checkered floor&#10;&#10;Description automatically generated with low confidence">
            <a:extLst>
              <a:ext uri="{FF2B5EF4-FFF2-40B4-BE49-F238E27FC236}">
                <a16:creationId xmlns:a16="http://schemas.microsoft.com/office/drawing/2014/main" id="{DA5657C6-F992-A1E6-463E-5E510DC4187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077944" y="2154968"/>
            <a:ext cx="475525" cy="356644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4" name="Picture 13" descr="A black and white checkered surface&#10;&#10;Description automatically generated with low confidence">
            <a:extLst>
              <a:ext uri="{FF2B5EF4-FFF2-40B4-BE49-F238E27FC236}">
                <a16:creationId xmlns:a16="http://schemas.microsoft.com/office/drawing/2014/main" id="{195D4361-B803-E67C-0478-F58CC01BC08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651666" y="1513614"/>
            <a:ext cx="475525" cy="356644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5" name="Picture 14" descr="A picture containing indoor, floor, wall, white&#10;&#10;Description automatically generated">
            <a:extLst>
              <a:ext uri="{FF2B5EF4-FFF2-40B4-BE49-F238E27FC236}">
                <a16:creationId xmlns:a16="http://schemas.microsoft.com/office/drawing/2014/main" id="{EC157CED-8F56-DCF9-CCF8-7902B2C83FE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034944" y="1679859"/>
            <a:ext cx="477329" cy="357997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3DA0C18-CA99-77F9-40AD-6FEBBEB0151E}"/>
              </a:ext>
            </a:extLst>
          </p:cNvPr>
          <p:cNvCxnSpPr>
            <a:cxnSpLocks/>
          </p:cNvCxnSpPr>
          <p:nvPr/>
        </p:nvCxnSpPr>
        <p:spPr>
          <a:xfrm flipH="1">
            <a:off x="8732877" y="3072590"/>
            <a:ext cx="317527" cy="427290"/>
          </a:xfrm>
          <a:prstGeom prst="straightConnector1">
            <a:avLst/>
          </a:prstGeom>
          <a:ln w="15875" cap="rnd">
            <a:solidFill>
              <a:schemeClr val="tx1"/>
            </a:solidFill>
            <a:prstDash val="solid"/>
            <a:round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1795CB6-487F-9232-5511-2BD6AE2C2855}"/>
              </a:ext>
            </a:extLst>
          </p:cNvPr>
          <p:cNvCxnSpPr>
            <a:cxnSpLocks/>
          </p:cNvCxnSpPr>
          <p:nvPr/>
        </p:nvCxnSpPr>
        <p:spPr>
          <a:xfrm flipH="1" flipV="1">
            <a:off x="8610977" y="2317847"/>
            <a:ext cx="409729" cy="375357"/>
          </a:xfrm>
          <a:prstGeom prst="straightConnector1">
            <a:avLst/>
          </a:prstGeom>
          <a:ln w="15875" cap="rnd">
            <a:solidFill>
              <a:schemeClr val="tx1"/>
            </a:solidFill>
            <a:prstDash val="solid"/>
            <a:round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8" name="Picture 4" descr="OptiTrack | Target3D">
            <a:extLst>
              <a:ext uri="{FF2B5EF4-FFF2-40B4-BE49-F238E27FC236}">
                <a16:creationId xmlns:a16="http://schemas.microsoft.com/office/drawing/2014/main" id="{F2491928-0B3C-786C-FF3A-7C54B2C611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3914" y="3609654"/>
            <a:ext cx="1081321" cy="36764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8" name="Rounded Rectangle 1085">
            <a:extLst>
              <a:ext uri="{FF2B5EF4-FFF2-40B4-BE49-F238E27FC236}">
                <a16:creationId xmlns:a16="http://schemas.microsoft.com/office/drawing/2014/main" id="{C82D8326-A102-114D-8735-7D3E90733D05}"/>
              </a:ext>
            </a:extLst>
          </p:cNvPr>
          <p:cNvSpPr/>
          <p:nvPr/>
        </p:nvSpPr>
        <p:spPr>
          <a:xfrm>
            <a:off x="8776981" y="4637475"/>
            <a:ext cx="585655" cy="415588"/>
          </a:xfrm>
          <a:prstGeom prst="roundRect">
            <a:avLst>
              <a:gd name="adj" fmla="val 7576"/>
            </a:avLst>
          </a:prstGeom>
          <a:solidFill>
            <a:srgbClr val="FFC000">
              <a:alpha val="20089"/>
            </a:srgbClr>
          </a:solidFill>
          <a:ln w="15875" cap="rnd">
            <a:solidFill>
              <a:srgbClr val="FFC000"/>
            </a:solidFill>
            <a:prstDash val="solid"/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sz="1000" dirty="0"/>
              <a:t>2D points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19FDDB3E-2B1C-7BA1-F80D-45B31DA362E9}"/>
              </a:ext>
            </a:extLst>
          </p:cNvPr>
          <p:cNvCxnSpPr>
            <a:cxnSpLocks/>
          </p:cNvCxnSpPr>
          <p:nvPr/>
        </p:nvCxnSpPr>
        <p:spPr>
          <a:xfrm>
            <a:off x="8473983" y="3977303"/>
            <a:ext cx="455304" cy="563386"/>
          </a:xfrm>
          <a:prstGeom prst="straightConnector1">
            <a:avLst/>
          </a:prstGeom>
          <a:ln w="15875" cap="rnd">
            <a:solidFill>
              <a:srgbClr val="FFC000"/>
            </a:solidFill>
            <a:prstDash val="solid"/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65A837E-C751-FEF6-2415-6ACDC5DBD3C8}"/>
              </a:ext>
            </a:extLst>
          </p:cNvPr>
          <p:cNvCxnSpPr>
            <a:cxnSpLocks/>
          </p:cNvCxnSpPr>
          <p:nvPr/>
        </p:nvCxnSpPr>
        <p:spPr>
          <a:xfrm>
            <a:off x="6990956" y="2649420"/>
            <a:ext cx="547279" cy="510497"/>
          </a:xfrm>
          <a:prstGeom prst="straightConnector1">
            <a:avLst/>
          </a:prstGeom>
          <a:ln w="15875" cap="rnd">
            <a:solidFill>
              <a:srgbClr val="FFC000"/>
            </a:solidFill>
            <a:prstDash val="solid"/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perspective">
            <a:extLst>
              <a:ext uri="{FF2B5EF4-FFF2-40B4-BE49-F238E27FC236}">
                <a16:creationId xmlns:a16="http://schemas.microsoft.com/office/drawing/2014/main" id="{5643B398-3269-C1B0-283C-9EE4DC4F23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8265" y="2963201"/>
            <a:ext cx="827300" cy="48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1607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7603</TotalTime>
  <Words>50</Words>
  <Application>Microsoft Office PowerPoint</Application>
  <PresentationFormat>Widescreen</PresentationFormat>
  <Paragraphs>29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WORTH, DEREK B MAJ USAF AETC AFIT/ENG</dc:creator>
  <cp:lastModifiedBy>WORTH, DEREK B MAJ USAF AETC AFIT/ENG</cp:lastModifiedBy>
  <cp:revision>31</cp:revision>
  <cp:lastPrinted>2024-03-12T13:56:30Z</cp:lastPrinted>
  <dcterms:created xsi:type="dcterms:W3CDTF">2024-01-24T13:22:56Z</dcterms:created>
  <dcterms:modified xsi:type="dcterms:W3CDTF">2024-03-25T18:46:19Z</dcterms:modified>
</cp:coreProperties>
</file>

<file path=docProps/thumbnail.jpeg>
</file>